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77" r:id="rId3"/>
    <p:sldId id="378" r:id="rId4"/>
    <p:sldId id="413" r:id="rId5"/>
    <p:sldId id="414" r:id="rId6"/>
    <p:sldId id="381" r:id="rId7"/>
    <p:sldId id="382" r:id="rId8"/>
    <p:sldId id="420" r:id="rId9"/>
    <p:sldId id="421" r:id="rId10"/>
    <p:sldId id="415" r:id="rId11"/>
    <p:sldId id="393" r:id="rId12"/>
    <p:sldId id="418" r:id="rId13"/>
    <p:sldId id="422" r:id="rId14"/>
    <p:sldId id="423" r:id="rId15"/>
    <p:sldId id="428" r:id="rId16"/>
    <p:sldId id="431" r:id="rId17"/>
    <p:sldId id="411" r:id="rId18"/>
    <p:sldId id="435" r:id="rId19"/>
    <p:sldId id="436" r:id="rId20"/>
    <p:sldId id="437" r:id="rId21"/>
    <p:sldId id="357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22F8DE-B4CA-4633-BC48-59082050EF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0AF74A-83CC-4C08-AC6D-062F60B2AB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A8AC98-C7BD-4DDA-A7F3-CEAACCE01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74CB4-ECE1-44B1-A034-17F654018AD5}" type="datetimeFigureOut">
              <a:rPr lang="en-US" smtClean="0"/>
              <a:t>21/02/2021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DD376E-3E7F-4FDE-9BD6-D23183AE8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22018D-482F-4FBB-B5A4-136A3669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6B38-6887-4750-93FD-1D7158D75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851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3E3A61-48EA-4635-B8DD-C828BDDED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FB12E5-F664-408C-82EF-270D34BBD4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8DE76B-9B89-4912-8BDC-2AEAF2FD7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74CB4-ECE1-44B1-A034-17F654018AD5}" type="datetimeFigureOut">
              <a:rPr lang="en-US" smtClean="0"/>
              <a:t>21/02/2021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B06AE-8DF7-4BA5-9070-0D5707D15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7A9931-DAF3-48D4-B2FF-7F1D88FD8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6B38-6887-4750-93FD-1D7158D75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757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FB3CFD-C89A-4607-958F-FDEC12C50D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74CE61-26D9-4219-8628-1C3F8ABDCB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374C5F-F405-4BA4-BDFE-862C54FA2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74CB4-ECE1-44B1-A034-17F654018AD5}" type="datetimeFigureOut">
              <a:rPr lang="en-US" smtClean="0"/>
              <a:t>21/02/2021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D0B9EB-134C-4F0E-8EBF-4779E327A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E0E767-6970-4B90-8249-E37B26F79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6B38-6887-4750-93FD-1D7158D75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63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45440-6C13-4505-A092-E3DB2CD42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9F2383-CF5D-4372-AFB4-5D4E5A6647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400D0E-15E3-4F0E-B109-231BDA936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74CB4-ECE1-44B1-A034-17F654018AD5}" type="datetimeFigureOut">
              <a:rPr lang="en-US" smtClean="0"/>
              <a:t>21/02/2021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C39A2D-9A3B-4C1E-9FB5-9162252F3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973F91-A59B-4817-B5A7-81F8CB088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6B38-6887-4750-93FD-1D7158D75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487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307101-A9F2-4282-8CFC-42C0B4F3F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33E23E-8EF8-4E3B-8C7E-792AB0A898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9C08DC-C236-4F1D-ABD6-D6AEFCD31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74CB4-ECE1-44B1-A034-17F654018AD5}" type="datetimeFigureOut">
              <a:rPr lang="en-US" smtClean="0"/>
              <a:t>21/02/2021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1C22E-A935-416D-A7C3-9AFB6AA3A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3B2888-0099-4440-BAF7-B8003BE86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6B38-6887-4750-93FD-1D7158D75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504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38C0A4-2FE9-4864-8EAA-2E19A09CD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A89BEB-846F-4C5F-865F-B63F71D455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1ACEA4-DC20-4EB9-B1D3-790503B6B1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8430AC-7611-4344-8FC0-91CE5755A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74CB4-ECE1-44B1-A034-17F654018AD5}" type="datetimeFigureOut">
              <a:rPr lang="en-US" smtClean="0"/>
              <a:t>21/02/2021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15696D-95F2-4168-849F-098198F7E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0DA373-0336-4555-8889-49735CECF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6B38-6887-4750-93FD-1D7158D75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721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6DD19-FD82-417C-9DE3-733C8505B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F1D9CF-FEC8-4E9D-AC04-6E525ED737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DB72F3-B8BC-44DB-850D-0CBBB1A994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0EF80C-FDE5-4458-89A0-16BF6B5A7E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3ADB7B-4E2C-4A79-AD65-F17C770019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034A19-DA71-46E7-A391-715B04B5E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74CB4-ECE1-44B1-A034-17F654018AD5}" type="datetimeFigureOut">
              <a:rPr lang="en-US" smtClean="0"/>
              <a:t>21/02/2021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17CF7C5-456B-418B-BE25-E5B52074C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24D298-0E96-4AD8-BACF-5CABB4823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6B38-6887-4750-93FD-1D7158D75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541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2D693-4E04-454F-B2A2-98981BD1D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557F385-22ED-44B1-893A-4C086D60D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74CB4-ECE1-44B1-A034-17F654018AD5}" type="datetimeFigureOut">
              <a:rPr lang="en-US" smtClean="0"/>
              <a:t>21/02/2021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BB01C3-7926-4396-BCB4-D0F59C4DC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C5A02F-6B64-49BF-BB1B-411A40527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6B38-6887-4750-93FD-1D7158D75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542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08D0F2-CFC8-4856-BD66-FE121D3C8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74CB4-ECE1-44B1-A034-17F654018AD5}" type="datetimeFigureOut">
              <a:rPr lang="en-US" smtClean="0"/>
              <a:t>21/02/2021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810633-20A5-46ED-9905-6EEC30BDD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B12D7B-F223-4A11-8EA7-5D0D75414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6B38-6887-4750-93FD-1D7158D75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205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09882-6A18-46C3-A5DC-F88511989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C94F6A-31AC-4124-9567-CA72F42597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EB9B8C-6424-4AA1-87AD-084E365F00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533242-5D08-4BDA-BC88-5371E948C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74CB4-ECE1-44B1-A034-17F654018AD5}" type="datetimeFigureOut">
              <a:rPr lang="en-US" smtClean="0"/>
              <a:t>21/02/2021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71A230-E412-42EB-A7D3-3387A6BBB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6260BE-7488-4EA3-8334-CE18B8696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6B38-6887-4750-93FD-1D7158D75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777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D4ACB-75E9-4F1A-B999-5210C80B4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65E96FA-713E-4E7F-9AEF-0756888ED5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42EDD-F5CA-4288-856B-B59A025C64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D564EE-40BE-463A-980D-F36DC3349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74CB4-ECE1-44B1-A034-17F654018AD5}" type="datetimeFigureOut">
              <a:rPr lang="en-US" smtClean="0"/>
              <a:t>21/02/2021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B3D42A-D52E-4D37-8F1D-02B7A0099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3F0895-8352-4445-8542-9E9EB2B66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6B38-6887-4750-93FD-1D7158D75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825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466C9D-782A-45A7-A4A0-855B744BC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09EF60-EC83-43B9-9323-0303E7182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A88478-8BAB-4F8D-B0CB-0AF0EBF75A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174CB4-ECE1-44B1-A034-17F654018AD5}" type="datetimeFigureOut">
              <a:rPr lang="en-US" smtClean="0"/>
              <a:t>21/02/2021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5FA105-6BD8-4916-BD65-EA0A53DF8C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3A17B4-89F7-4703-9B71-5A0D50766E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DC6B38-6887-4750-93FD-1D7158D75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847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21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6.png"/><Relationship Id="rId4" Type="http://schemas.openxmlformats.org/officeDocument/2006/relationships/image" Target="../media/image19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6.png"/><Relationship Id="rId4" Type="http://schemas.openxmlformats.org/officeDocument/2006/relationships/image" Target="../media/image28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FD1538F-FDC2-4C81-8363-046FCCAB16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575" y="417438"/>
            <a:ext cx="9915525" cy="231457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CB81E1A-32FD-42F8-AD38-579C5253DEB5}"/>
              </a:ext>
            </a:extLst>
          </p:cNvPr>
          <p:cNvSpPr txBox="1"/>
          <p:nvPr/>
        </p:nvSpPr>
        <p:spPr>
          <a:xfrm>
            <a:off x="3444536" y="5505342"/>
            <a:ext cx="63396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IQ" sz="4000" dirty="0"/>
              <a:t>د. احمد سليمان عبدالله</a:t>
            </a:r>
            <a:endParaRPr lang="en-US" sz="4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F4E0AD8-BAEF-48B9-BA42-05F26DB0B9FB}"/>
              </a:ext>
            </a:extLst>
          </p:cNvPr>
          <p:cNvSpPr txBox="1"/>
          <p:nvPr/>
        </p:nvSpPr>
        <p:spPr>
          <a:xfrm>
            <a:off x="3169326" y="4574665"/>
            <a:ext cx="63396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>
                <a:solidFill>
                  <a:srgbClr val="7030A0"/>
                </a:solidFill>
              </a:rPr>
              <a:t>By Dr. Ahmed S. Abdullah</a:t>
            </a:r>
            <a:endParaRPr lang="en-US" sz="4000" b="1" dirty="0">
              <a:solidFill>
                <a:srgbClr val="7030A0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B709EDD-71AA-4665-AC6D-9662839512F8}"/>
              </a:ext>
            </a:extLst>
          </p:cNvPr>
          <p:cNvSpPr/>
          <p:nvPr/>
        </p:nvSpPr>
        <p:spPr>
          <a:xfrm>
            <a:off x="3040934" y="3653279"/>
            <a:ext cx="659644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schemeClr val="accent1"/>
                </a:solidFill>
                <a:latin typeface="ItcKabel-Book"/>
              </a:rPr>
              <a:t>Nodal Voltage Method</a:t>
            </a:r>
            <a:endParaRPr lang="en-US" sz="4000" b="1" dirty="0">
              <a:solidFill>
                <a:schemeClr val="accent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E5CFBA4-EB7F-4768-8A1D-6FD69A59F55E}"/>
              </a:ext>
            </a:extLst>
          </p:cNvPr>
          <p:cNvSpPr/>
          <p:nvPr/>
        </p:nvSpPr>
        <p:spPr>
          <a:xfrm>
            <a:off x="4459329" y="2732013"/>
            <a:ext cx="360900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6000" b="1" dirty="0">
                <a:solidFill>
                  <a:srgbClr val="C1000B"/>
                </a:solidFill>
                <a:latin typeface="ItcKabel-Book"/>
              </a:rPr>
              <a:t>DC Circuits</a:t>
            </a:r>
          </a:p>
        </p:txBody>
      </p:sp>
    </p:spTree>
    <p:extLst>
      <p:ext uri="{BB962C8B-B14F-4D97-AF65-F5344CB8AC3E}">
        <p14:creationId xmlns:p14="http://schemas.microsoft.com/office/powerpoint/2010/main" val="10851456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7B189B41-A9DA-40A4-A08A-AC5C94BF6A31}"/>
              </a:ext>
            </a:extLst>
          </p:cNvPr>
          <p:cNvSpPr/>
          <p:nvPr/>
        </p:nvSpPr>
        <p:spPr>
          <a:xfrm>
            <a:off x="3836566" y="376847"/>
            <a:ext cx="45188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solidFill>
                  <a:srgbClr val="C1000B"/>
                </a:solidFill>
                <a:latin typeface="ItcKabel-Book"/>
              </a:rPr>
              <a:t>Nodal Voltage Method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4D7B5BB-7616-453A-96B2-AF8920747B8E}"/>
              </a:ext>
            </a:extLst>
          </p:cNvPr>
          <p:cNvSpPr/>
          <p:nvPr/>
        </p:nvSpPr>
        <p:spPr>
          <a:xfrm>
            <a:off x="788565" y="1669509"/>
            <a:ext cx="81356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Times-Roman"/>
              </a:rPr>
              <a:t>Step 5 : </a:t>
            </a:r>
            <a:r>
              <a:rPr lang="en-US" b="1" dirty="0"/>
              <a:t>Solve the resulting equations to obtain the unknown node voltages.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13128CD-5E03-4F1C-BD38-C40B03594362}"/>
              </a:ext>
            </a:extLst>
          </p:cNvPr>
          <p:cNvSpPr/>
          <p:nvPr/>
        </p:nvSpPr>
        <p:spPr>
          <a:xfrm>
            <a:off x="788565" y="1023178"/>
            <a:ext cx="109122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F449A"/>
                </a:solidFill>
                <a:latin typeface="Arial" panose="020B0604020202020204" pitchFamily="34" charset="0"/>
              </a:rPr>
              <a:t>EXAMPLE: 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Using the nodal voltage method, determine the currents in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R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1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, R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and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R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3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, in the circuit shown.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E156942-ACA6-4672-B7A4-B5834D971DF2}"/>
              </a:ext>
            </a:extLst>
          </p:cNvPr>
          <p:cNvSpPr/>
          <p:nvPr/>
        </p:nvSpPr>
        <p:spPr>
          <a:xfrm>
            <a:off x="788565" y="1346344"/>
            <a:ext cx="1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F449A"/>
                </a:solidFill>
                <a:latin typeface="Arial" panose="020B0604020202020204" pitchFamily="34" charset="0"/>
              </a:rPr>
              <a:t>Solution: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03B4F91-567D-42AE-8037-38914E2BF2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565" y="2293066"/>
            <a:ext cx="3969866" cy="125364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2C59C84-7CE3-4B26-B53F-E2888B7E75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571" y="4051019"/>
            <a:ext cx="4548824" cy="1301878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CB7D82E8-E298-4247-9D2F-3AB860CC76DC}"/>
              </a:ext>
            </a:extLst>
          </p:cNvPr>
          <p:cNvSpPr/>
          <p:nvPr/>
        </p:nvSpPr>
        <p:spPr>
          <a:xfrm>
            <a:off x="690625" y="3576734"/>
            <a:ext cx="13068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producing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7320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BEA7F15C-1949-4CE1-860D-06511F4CB298}"/>
                  </a:ext>
                </a:extLst>
              </p:cNvPr>
              <p:cNvSpPr/>
              <p:nvPr/>
            </p:nvSpPr>
            <p:spPr>
              <a:xfrm>
                <a:off x="886506" y="4410792"/>
                <a:ext cx="2751907" cy="6173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mtClean="0">
                          <a:latin typeface="Cambria Math" panose="02040503050406030204" pitchFamily="18" charset="0"/>
                        </a:rPr>
                        <m:t>∴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</m:den>
                      </m:f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120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den>
                      </m:f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0" smtClean="0">
                          <a:latin typeface="Cambria Math" panose="02040503050406030204" pitchFamily="18" charset="0"/>
                        </a:rPr>
                        <m:t>𝐕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BEA7F15C-1949-4CE1-860D-06511F4CB29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6506" y="4410792"/>
                <a:ext cx="2751907" cy="61734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52DEF9D6-23AC-494E-9E27-7C673EBEC592}"/>
                  </a:ext>
                </a:extLst>
              </p:cNvPr>
              <p:cNvSpPr/>
              <p:nvPr/>
            </p:nvSpPr>
            <p:spPr>
              <a:xfrm>
                <a:off x="504478" y="5203126"/>
                <a:ext cx="3235116" cy="6173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mtClean="0">
                          <a:latin typeface="Cambria Math" panose="02040503050406030204" pitchFamily="18" charset="0"/>
                        </a:rPr>
                        <m:t>a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nd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    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</m:den>
                      </m:f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120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den>
                      </m:f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𝑽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52DEF9D6-23AC-494E-9E27-7C673EBEC59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478" y="5203126"/>
                <a:ext cx="3235116" cy="61734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7BD7BE49-AAAB-4E41-862D-11B8FD0FE0AC}"/>
                  </a:ext>
                </a:extLst>
              </p:cNvPr>
              <p:cNvSpPr/>
              <p:nvPr/>
            </p:nvSpPr>
            <p:spPr>
              <a:xfrm>
                <a:off x="1105142" y="2188909"/>
                <a:ext cx="5593134" cy="5588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21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=+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20</m:t>
                      </m:r>
                      <m:r>
                        <a:rPr lang="en-US" i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7BD7BE49-AAAB-4E41-862D-11B8FD0FE0A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5142" y="2188909"/>
                <a:ext cx="5593134" cy="55887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E24ACAC7-436C-43C4-B8F6-E53940B9338D}"/>
                  </a:ext>
                </a:extLst>
              </p:cNvPr>
              <p:cNvSpPr/>
              <p:nvPr/>
            </p:nvSpPr>
            <p:spPr>
              <a:xfrm>
                <a:off x="986520" y="2874787"/>
                <a:ext cx="6330516" cy="5588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24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48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24</m:t>
                          </m:r>
                        </m:e>
                      </m:d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144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24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120</m:t>
                      </m:r>
                      <m:r>
                        <a:rPr lang="en-US" i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E24ACAC7-436C-43C4-B8F6-E53940B9338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6520" y="2874787"/>
                <a:ext cx="6330516" cy="55887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219E0CBA-333C-4DC2-B628-A70F4E7ACAEC}"/>
                  </a:ext>
                </a:extLst>
              </p:cNvPr>
              <p:cNvSpPr/>
              <p:nvPr/>
            </p:nvSpPr>
            <p:spPr>
              <a:xfrm>
                <a:off x="986520" y="3563609"/>
                <a:ext cx="6676764" cy="5524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48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24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24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48</m:t>
                          </m:r>
                        </m:e>
                      </m:d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US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168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48</m:t>
                      </m:r>
                      <m:r>
                        <a:rPr lang="en-US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120</m:t>
                      </m:r>
                      <m:r>
                        <a:rPr lang="en-US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219E0CBA-333C-4DC2-B628-A70F4E7ACAE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6520" y="3563609"/>
                <a:ext cx="6676764" cy="55245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>
            <a:extLst>
              <a:ext uri="{FF2B5EF4-FFF2-40B4-BE49-F238E27FC236}">
                <a16:creationId xmlns:a16="http://schemas.microsoft.com/office/drawing/2014/main" id="{EAFF43A2-A734-458E-A5C0-84268551EEF0}"/>
              </a:ext>
            </a:extLst>
          </p:cNvPr>
          <p:cNvSpPr/>
          <p:nvPr/>
        </p:nvSpPr>
        <p:spPr>
          <a:xfrm>
            <a:off x="3836566" y="376847"/>
            <a:ext cx="45188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solidFill>
                  <a:srgbClr val="C1000B"/>
                </a:solidFill>
                <a:latin typeface="ItcKabel-Book"/>
              </a:rPr>
              <a:t>Nodal Voltage Method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8FF719B-AF88-4A58-B71C-65804C3A9AD1}"/>
              </a:ext>
            </a:extLst>
          </p:cNvPr>
          <p:cNvSpPr/>
          <p:nvPr/>
        </p:nvSpPr>
        <p:spPr>
          <a:xfrm>
            <a:off x="788565" y="1669509"/>
            <a:ext cx="81356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Times-Roman"/>
              </a:rPr>
              <a:t>Step 5 : </a:t>
            </a:r>
            <a:r>
              <a:rPr lang="en-US" b="1" dirty="0"/>
              <a:t>Solve the resulting equations to obtain the unknown node voltages.</a:t>
            </a:r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16BC5D5-C53B-4825-8F4F-0851B39E7402}"/>
              </a:ext>
            </a:extLst>
          </p:cNvPr>
          <p:cNvSpPr/>
          <p:nvPr/>
        </p:nvSpPr>
        <p:spPr>
          <a:xfrm>
            <a:off x="788565" y="1023178"/>
            <a:ext cx="109122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F449A"/>
                </a:solidFill>
                <a:latin typeface="Arial" panose="020B0604020202020204" pitchFamily="34" charset="0"/>
              </a:rPr>
              <a:t>EXAMPLE: 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Using the nodal voltage method, determine the currents in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R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1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, R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and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R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3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, in the circuit shown.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C4B6E0E-00B6-427F-ABDB-03CBAA2F6F47}"/>
              </a:ext>
            </a:extLst>
          </p:cNvPr>
          <p:cNvSpPr/>
          <p:nvPr/>
        </p:nvSpPr>
        <p:spPr>
          <a:xfrm>
            <a:off x="788565" y="1346344"/>
            <a:ext cx="1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F449A"/>
                </a:solidFill>
                <a:latin typeface="Arial" panose="020B0604020202020204" pitchFamily="34" charset="0"/>
              </a:rPr>
              <a:t>Solution: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9EEFF9C6-6FD6-4DF2-A95A-7AFAB53E140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41235" y="2038841"/>
            <a:ext cx="2362200" cy="10572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085239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BEA7F15C-1949-4CE1-860D-06511F4CB298}"/>
                  </a:ext>
                </a:extLst>
              </p:cNvPr>
              <p:cNvSpPr/>
              <p:nvPr/>
            </p:nvSpPr>
            <p:spPr>
              <a:xfrm>
                <a:off x="1472432" y="2296646"/>
                <a:ext cx="145347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mtClean="0">
                          <a:latin typeface="Cambria Math" panose="02040503050406030204" pitchFamily="18" charset="0"/>
                        </a:rPr>
                        <m:t>∴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0" smtClean="0">
                          <a:latin typeface="Cambria Math" panose="02040503050406030204" pitchFamily="18" charset="0"/>
                        </a:rPr>
                        <m:t>𝐕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BEA7F15C-1949-4CE1-860D-06511F4CB29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2432" y="2296646"/>
                <a:ext cx="1453475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52DEF9D6-23AC-494E-9E27-7C673EBEC592}"/>
                  </a:ext>
                </a:extLst>
              </p:cNvPr>
              <p:cNvSpPr/>
              <p:nvPr/>
            </p:nvSpPr>
            <p:spPr>
              <a:xfrm>
                <a:off x="1112822" y="2676690"/>
                <a:ext cx="183550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mtClean="0">
                          <a:latin typeface="Cambria Math" panose="02040503050406030204" pitchFamily="18" charset="0"/>
                        </a:rPr>
                        <m:t>a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nd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    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𝑽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52DEF9D6-23AC-494E-9E27-7C673EBEC59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2822" y="2676690"/>
                <a:ext cx="1835502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>
            <a:extLst>
              <a:ext uri="{FF2B5EF4-FFF2-40B4-BE49-F238E27FC236}">
                <a16:creationId xmlns:a16="http://schemas.microsoft.com/office/drawing/2014/main" id="{EAFF43A2-A734-458E-A5C0-84268551EEF0}"/>
              </a:ext>
            </a:extLst>
          </p:cNvPr>
          <p:cNvSpPr/>
          <p:nvPr/>
        </p:nvSpPr>
        <p:spPr>
          <a:xfrm>
            <a:off x="3836566" y="376847"/>
            <a:ext cx="45188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solidFill>
                  <a:srgbClr val="C1000B"/>
                </a:solidFill>
                <a:latin typeface="ItcKabel-Book"/>
              </a:rPr>
              <a:t>Nodal Voltage Method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8FF719B-AF88-4A58-B71C-65804C3A9AD1}"/>
              </a:ext>
            </a:extLst>
          </p:cNvPr>
          <p:cNvSpPr/>
          <p:nvPr/>
        </p:nvSpPr>
        <p:spPr>
          <a:xfrm>
            <a:off x="788565" y="1669509"/>
            <a:ext cx="81356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Times-Roman"/>
              </a:rPr>
              <a:t>Step 5 : </a:t>
            </a:r>
            <a:r>
              <a:rPr lang="en-US" b="1" dirty="0"/>
              <a:t>Solve the resulting equations to obtain the unknown node voltages.</a:t>
            </a:r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16BC5D5-C53B-4825-8F4F-0851B39E7402}"/>
              </a:ext>
            </a:extLst>
          </p:cNvPr>
          <p:cNvSpPr/>
          <p:nvPr/>
        </p:nvSpPr>
        <p:spPr>
          <a:xfrm>
            <a:off x="788565" y="1023178"/>
            <a:ext cx="109122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F449A"/>
                </a:solidFill>
                <a:latin typeface="Arial" panose="020B0604020202020204" pitchFamily="34" charset="0"/>
              </a:rPr>
              <a:t>EXAMPLE: 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Using the nodal voltage method, determine the currents in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R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1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, R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and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R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3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, in the circuit shown.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C4B6E0E-00B6-427F-ABDB-03CBAA2F6F47}"/>
              </a:ext>
            </a:extLst>
          </p:cNvPr>
          <p:cNvSpPr/>
          <p:nvPr/>
        </p:nvSpPr>
        <p:spPr>
          <a:xfrm>
            <a:off x="788565" y="1346344"/>
            <a:ext cx="1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F449A"/>
                </a:solidFill>
                <a:latin typeface="Arial" panose="020B0604020202020204" pitchFamily="34" charset="0"/>
              </a:rPr>
              <a:t>Solution: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BAE48F1-435A-4EE0-B0B0-721655D1795E}"/>
              </a:ext>
            </a:extLst>
          </p:cNvPr>
          <p:cNvSpPr/>
          <p:nvPr/>
        </p:nvSpPr>
        <p:spPr>
          <a:xfrm>
            <a:off x="1108991" y="5008345"/>
            <a:ext cx="105879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</a:rPr>
              <a:t>Since </a:t>
            </a:r>
            <a:r>
              <a:rPr lang="en-US" b="1" i="1" dirty="0">
                <a:latin typeface="Times New Roman" panose="02020603050405020304" pitchFamily="18" charset="0"/>
              </a:rPr>
              <a:t>V</a:t>
            </a:r>
            <a:r>
              <a:rPr lang="en-US" sz="800" b="1" dirty="0">
                <a:latin typeface="Times New Roman" panose="02020603050405020304" pitchFamily="18" charset="0"/>
              </a:rPr>
              <a:t>1</a:t>
            </a:r>
            <a:r>
              <a:rPr lang="en-US" sz="800" dirty="0">
                <a:latin typeface="Times New Roman" panose="02020603050405020304" pitchFamily="18" charset="0"/>
              </a:rPr>
              <a:t>  </a:t>
            </a:r>
            <a:r>
              <a:rPr lang="en-US" dirty="0">
                <a:latin typeface="Times New Roman" panose="02020603050405020304" pitchFamily="18" charset="0"/>
              </a:rPr>
              <a:t>is greater than </a:t>
            </a:r>
            <a:r>
              <a:rPr lang="en-US" b="1" i="1" dirty="0">
                <a:latin typeface="Times New Roman" panose="02020603050405020304" pitchFamily="18" charset="0"/>
              </a:rPr>
              <a:t>V</a:t>
            </a:r>
            <a:r>
              <a:rPr lang="en-US" sz="800" b="1" dirty="0">
                <a:latin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</a:rPr>
              <a:t>, the current through </a:t>
            </a:r>
            <a:r>
              <a:rPr lang="en-US" b="1" i="1" dirty="0">
                <a:latin typeface="Times New Roman" panose="02020603050405020304" pitchFamily="18" charset="0"/>
              </a:rPr>
              <a:t>R</a:t>
            </a:r>
            <a:r>
              <a:rPr lang="en-US" sz="800" b="1" dirty="0">
                <a:latin typeface="Times New Roman" panose="02020603050405020304" pitchFamily="18" charset="0"/>
              </a:rPr>
              <a:t>3 </a:t>
            </a:r>
            <a:r>
              <a:rPr lang="en-US" sz="800" dirty="0">
                <a:latin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</a:rPr>
              <a:t>passes from </a:t>
            </a:r>
            <a:r>
              <a:rPr lang="en-US" b="1" i="1" dirty="0">
                <a:latin typeface="Times New Roman" panose="02020603050405020304" pitchFamily="18" charset="0"/>
              </a:rPr>
              <a:t>V</a:t>
            </a:r>
            <a:r>
              <a:rPr lang="en-US" sz="800" b="1" dirty="0">
                <a:latin typeface="Times New Roman" panose="02020603050405020304" pitchFamily="18" charset="0"/>
              </a:rPr>
              <a:t>1 </a:t>
            </a:r>
            <a:r>
              <a:rPr lang="en-US" sz="800" dirty="0">
                <a:latin typeface="Times New Roman" panose="02020603050405020304" pitchFamily="18" charset="0"/>
              </a:rPr>
              <a:t>  </a:t>
            </a:r>
            <a:r>
              <a:rPr lang="en-US" dirty="0">
                <a:latin typeface="Times New Roman" panose="02020603050405020304" pitchFamily="18" charset="0"/>
              </a:rPr>
              <a:t>to </a:t>
            </a:r>
            <a:r>
              <a:rPr lang="en-US" b="1" i="1" dirty="0">
                <a:latin typeface="Times New Roman" panose="02020603050405020304" pitchFamily="18" charset="0"/>
              </a:rPr>
              <a:t>V</a:t>
            </a:r>
            <a:r>
              <a:rPr lang="en-US" sz="800" b="1" dirty="0">
                <a:latin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</a:rPr>
              <a:t>.</a:t>
            </a:r>
          </a:p>
          <a:p>
            <a:r>
              <a:rPr lang="en-US" dirty="0">
                <a:latin typeface="Times New Roman" panose="02020603050405020304" pitchFamily="18" charset="0"/>
              </a:rPr>
              <a:t>Its value is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15A2A9A8-D443-4EF8-A07C-6E909C989EC9}"/>
                  </a:ext>
                </a:extLst>
              </p:cNvPr>
              <p:cNvSpPr/>
              <p:nvPr/>
            </p:nvSpPr>
            <p:spPr>
              <a:xfrm>
                <a:off x="1624832" y="3274671"/>
                <a:ext cx="2988126" cy="6580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R</m:t>
                              </m:r>
                              <m: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b="1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=+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15A2A9A8-D443-4EF8-A07C-6E909C989EC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4832" y="3274671"/>
                <a:ext cx="2988126" cy="6580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2" name="Picture 21">
            <a:extLst>
              <a:ext uri="{FF2B5EF4-FFF2-40B4-BE49-F238E27FC236}">
                <a16:creationId xmlns:a16="http://schemas.microsoft.com/office/drawing/2014/main" id="{139742C3-2532-4D89-AB5C-4F3A17F2C28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55324" y="1959742"/>
            <a:ext cx="6236676" cy="27432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5B4E3C09-0718-4AED-AC9C-B56BF6C7583B}"/>
                  </a:ext>
                </a:extLst>
              </p:cNvPr>
              <p:cNvSpPr/>
              <p:nvPr/>
            </p:nvSpPr>
            <p:spPr>
              <a:xfrm>
                <a:off x="1624832" y="3952819"/>
                <a:ext cx="2998770" cy="6580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R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b="1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5B4E3C09-0718-4AED-AC9C-B56BF6C7583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4832" y="3952819"/>
                <a:ext cx="2998770" cy="6580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93619A80-FD1B-498A-85A1-481B547DD0CD}"/>
                  </a:ext>
                </a:extLst>
              </p:cNvPr>
              <p:cNvSpPr/>
              <p:nvPr/>
            </p:nvSpPr>
            <p:spPr>
              <a:xfrm>
                <a:off x="1624832" y="5738987"/>
                <a:ext cx="4989507" cy="6666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R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den>
                      </m:f>
                      <m:r>
                        <a:rPr lang="en-US" b="1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−(−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=+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93619A80-FD1B-498A-85A1-481B547DD0C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4832" y="5738987"/>
                <a:ext cx="4989507" cy="66665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Rectangle 25">
            <a:extLst>
              <a:ext uri="{FF2B5EF4-FFF2-40B4-BE49-F238E27FC236}">
                <a16:creationId xmlns:a16="http://schemas.microsoft.com/office/drawing/2014/main" id="{5E98BCFA-078B-401D-B9EE-94B52B9726A8}"/>
              </a:ext>
            </a:extLst>
          </p:cNvPr>
          <p:cNvSpPr/>
          <p:nvPr/>
        </p:nvSpPr>
        <p:spPr>
          <a:xfrm>
            <a:off x="1058065" y="4612998"/>
            <a:ext cx="61417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</a:rPr>
              <a:t>The </a:t>
            </a: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</a:rPr>
              <a:t>minus signs </a:t>
            </a:r>
            <a:r>
              <a:rPr lang="en-US" dirty="0">
                <a:latin typeface="Times New Roman" panose="02020603050405020304" pitchFamily="18" charset="0"/>
              </a:rPr>
              <a:t>indicate that the current has opposite direction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6007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7FEA929-6475-4A9E-BCC0-C2A6F00F63B3}"/>
              </a:ext>
            </a:extLst>
          </p:cNvPr>
          <p:cNvSpPr/>
          <p:nvPr/>
        </p:nvSpPr>
        <p:spPr>
          <a:xfrm>
            <a:off x="3836566" y="376847"/>
            <a:ext cx="45188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solidFill>
                  <a:srgbClr val="C1000B"/>
                </a:solidFill>
                <a:latin typeface="ItcKabel-Book"/>
              </a:rPr>
              <a:t>Nodal Voltage Method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81FD1E6-B763-48B3-845F-9E2C61D8584D}"/>
              </a:ext>
            </a:extLst>
          </p:cNvPr>
          <p:cNvSpPr/>
          <p:nvPr/>
        </p:nvSpPr>
        <p:spPr>
          <a:xfrm>
            <a:off x="788566" y="1023178"/>
            <a:ext cx="99001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F449A"/>
                </a:solidFill>
                <a:latin typeface="Arial" panose="020B0604020202020204" pitchFamily="34" charset="0"/>
              </a:rPr>
              <a:t>EXAMPLE: </a:t>
            </a:r>
            <a:r>
              <a:rPr lang="en-US" dirty="0">
                <a:latin typeface="Times New Roman" panose="02020603050405020304" pitchFamily="18" charset="0"/>
              </a:rPr>
              <a:t>By using nodal voltage method, find the voltage across the </a:t>
            </a:r>
            <a:r>
              <a:rPr lang="en-US" b="1" dirty="0">
                <a:latin typeface="Times New Roman" panose="02020603050405020304" pitchFamily="18" charset="0"/>
              </a:rPr>
              <a:t>3 </a:t>
            </a:r>
            <a:r>
              <a:rPr lang="el-GR" b="1" dirty="0">
                <a:latin typeface="Cambria Math" panose="02040503050406030204" pitchFamily="18" charset="0"/>
                <a:ea typeface="Cambria Math" panose="02040503050406030204" pitchFamily="18" charset="0"/>
              </a:rPr>
              <a:t>Ω</a:t>
            </a:r>
            <a:r>
              <a:rPr lang="en-US" dirty="0">
                <a:latin typeface="Times New Roman" panose="02020603050405020304" pitchFamily="18" charset="0"/>
              </a:rPr>
              <a:t> resistor of the circuit shown.</a:t>
            </a: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1D692EF-EEFC-476C-B071-8D113596A5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3755" y="2115423"/>
            <a:ext cx="6022731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8124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7FEA929-6475-4A9E-BCC0-C2A6F00F63B3}"/>
              </a:ext>
            </a:extLst>
          </p:cNvPr>
          <p:cNvSpPr/>
          <p:nvPr/>
        </p:nvSpPr>
        <p:spPr>
          <a:xfrm>
            <a:off x="3836566" y="376847"/>
            <a:ext cx="45188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solidFill>
                  <a:srgbClr val="C1000B"/>
                </a:solidFill>
                <a:latin typeface="ItcKabel-Book"/>
              </a:rPr>
              <a:t>Nodal Voltage Method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81FD1E6-B763-48B3-845F-9E2C61D8584D}"/>
              </a:ext>
            </a:extLst>
          </p:cNvPr>
          <p:cNvSpPr/>
          <p:nvPr/>
        </p:nvSpPr>
        <p:spPr>
          <a:xfrm>
            <a:off x="788566" y="1023178"/>
            <a:ext cx="99001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F449A"/>
                </a:solidFill>
                <a:latin typeface="Arial" panose="020B0604020202020204" pitchFamily="34" charset="0"/>
              </a:rPr>
              <a:t>EXAMPLE: </a:t>
            </a:r>
            <a:r>
              <a:rPr lang="en-US" dirty="0">
                <a:latin typeface="Times New Roman" panose="02020603050405020304" pitchFamily="18" charset="0"/>
              </a:rPr>
              <a:t>By using nodal voltage method, find the voltage across the </a:t>
            </a:r>
            <a:r>
              <a:rPr lang="en-US" b="1" dirty="0">
                <a:latin typeface="Times New Roman" panose="02020603050405020304" pitchFamily="18" charset="0"/>
              </a:rPr>
              <a:t>3 </a:t>
            </a:r>
            <a:r>
              <a:rPr lang="el-GR" b="1" dirty="0">
                <a:latin typeface="Cambria Math" panose="02040503050406030204" pitchFamily="18" charset="0"/>
                <a:ea typeface="Cambria Math" panose="02040503050406030204" pitchFamily="18" charset="0"/>
              </a:rPr>
              <a:t>Ω</a:t>
            </a:r>
            <a:r>
              <a:rPr lang="en-US" dirty="0">
                <a:latin typeface="Times New Roman" panose="02020603050405020304" pitchFamily="18" charset="0"/>
              </a:rPr>
              <a:t> resistor of the circuit shown.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086E3FE-FEA1-439C-938F-1242F7ABCA43}"/>
              </a:ext>
            </a:extLst>
          </p:cNvPr>
          <p:cNvSpPr/>
          <p:nvPr/>
        </p:nvSpPr>
        <p:spPr>
          <a:xfrm>
            <a:off x="788565" y="1346344"/>
            <a:ext cx="1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F449A"/>
                </a:solidFill>
                <a:latin typeface="Arial" panose="020B0604020202020204" pitchFamily="34" charset="0"/>
              </a:rPr>
              <a:t>Solution: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2A4F113-43BF-40C7-B1F6-1637307613FD}"/>
              </a:ext>
            </a:extLst>
          </p:cNvPr>
          <p:cNvSpPr/>
          <p:nvPr/>
        </p:nvSpPr>
        <p:spPr>
          <a:xfrm>
            <a:off x="788565" y="1715676"/>
            <a:ext cx="50174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Converting sources and choosing nodes, we have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endParaRPr lang="en-US" b="1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DCA23F3-A899-47EC-9302-39A4D87437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6717" y="2395570"/>
            <a:ext cx="6025896" cy="2779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419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7FEA929-6475-4A9E-BCC0-C2A6F00F63B3}"/>
              </a:ext>
            </a:extLst>
          </p:cNvPr>
          <p:cNvSpPr/>
          <p:nvPr/>
        </p:nvSpPr>
        <p:spPr>
          <a:xfrm>
            <a:off x="3836566" y="376847"/>
            <a:ext cx="45188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solidFill>
                  <a:srgbClr val="C1000B"/>
                </a:solidFill>
                <a:latin typeface="ItcKabel-Book"/>
              </a:rPr>
              <a:t>Nodal Voltage Method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81FD1E6-B763-48B3-845F-9E2C61D8584D}"/>
              </a:ext>
            </a:extLst>
          </p:cNvPr>
          <p:cNvSpPr/>
          <p:nvPr/>
        </p:nvSpPr>
        <p:spPr>
          <a:xfrm>
            <a:off x="788566" y="1023178"/>
            <a:ext cx="99001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F449A"/>
                </a:solidFill>
                <a:latin typeface="Arial" panose="020B0604020202020204" pitchFamily="34" charset="0"/>
              </a:rPr>
              <a:t>EXAMPLE: </a:t>
            </a:r>
            <a:r>
              <a:rPr lang="en-US" dirty="0">
                <a:latin typeface="Times New Roman" panose="02020603050405020304" pitchFamily="18" charset="0"/>
              </a:rPr>
              <a:t>By using nodal voltage method, find the voltage across the </a:t>
            </a:r>
            <a:r>
              <a:rPr lang="en-US" b="1" dirty="0">
                <a:latin typeface="Times New Roman" panose="02020603050405020304" pitchFamily="18" charset="0"/>
              </a:rPr>
              <a:t>3 </a:t>
            </a:r>
            <a:r>
              <a:rPr lang="el-GR" b="1" dirty="0">
                <a:latin typeface="Cambria Math" panose="02040503050406030204" pitchFamily="18" charset="0"/>
                <a:ea typeface="Cambria Math" panose="02040503050406030204" pitchFamily="18" charset="0"/>
              </a:rPr>
              <a:t>Ω</a:t>
            </a:r>
            <a:r>
              <a:rPr lang="en-US" dirty="0">
                <a:latin typeface="Times New Roman" panose="02020603050405020304" pitchFamily="18" charset="0"/>
              </a:rPr>
              <a:t> resistor of the circuit shown.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086E3FE-FEA1-439C-938F-1242F7ABCA43}"/>
              </a:ext>
            </a:extLst>
          </p:cNvPr>
          <p:cNvSpPr/>
          <p:nvPr/>
        </p:nvSpPr>
        <p:spPr>
          <a:xfrm>
            <a:off x="788565" y="1346344"/>
            <a:ext cx="1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F449A"/>
                </a:solidFill>
                <a:latin typeface="Arial" panose="020B0604020202020204" pitchFamily="34" charset="0"/>
              </a:rPr>
              <a:t>Solution: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2510508-11C0-4F8C-8C78-AF3DD4B314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04107" y="2166151"/>
            <a:ext cx="6013936" cy="3013586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9F9CCC0C-731D-418D-96A3-F24CD78119F1}"/>
              </a:ext>
            </a:extLst>
          </p:cNvPr>
          <p:cNvSpPr/>
          <p:nvPr/>
        </p:nvSpPr>
        <p:spPr>
          <a:xfrm>
            <a:off x="788565" y="1715676"/>
            <a:ext cx="50174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Converting sources and choosing nodes, we have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endParaRPr lang="en-US" b="1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A2C466C-047D-403E-BA4F-2FDC136918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565" y="2166151"/>
            <a:ext cx="4704425" cy="284490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FD68CEE-B092-487F-942D-3DE55B0E9F4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97207" y="5728093"/>
            <a:ext cx="2690707" cy="75306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72640B83-F2E5-4F33-8C58-610FC11B177B}"/>
              </a:ext>
            </a:extLst>
          </p:cNvPr>
          <p:cNvSpPr/>
          <p:nvPr/>
        </p:nvSpPr>
        <p:spPr>
          <a:xfrm>
            <a:off x="788565" y="5105010"/>
            <a:ext cx="50174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</a:rPr>
              <a:t>Resulting in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138551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7FEA929-6475-4A9E-BCC0-C2A6F00F63B3}"/>
              </a:ext>
            </a:extLst>
          </p:cNvPr>
          <p:cNvSpPr/>
          <p:nvPr/>
        </p:nvSpPr>
        <p:spPr>
          <a:xfrm>
            <a:off x="3836566" y="376847"/>
            <a:ext cx="45188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solidFill>
                  <a:srgbClr val="C1000B"/>
                </a:solidFill>
                <a:latin typeface="ItcKabel-Book"/>
              </a:rPr>
              <a:t>Nodal Voltage Method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81FD1E6-B763-48B3-845F-9E2C61D8584D}"/>
              </a:ext>
            </a:extLst>
          </p:cNvPr>
          <p:cNvSpPr/>
          <p:nvPr/>
        </p:nvSpPr>
        <p:spPr>
          <a:xfrm>
            <a:off x="788566" y="1023178"/>
            <a:ext cx="99001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F449A"/>
                </a:solidFill>
                <a:latin typeface="Arial" panose="020B0604020202020204" pitchFamily="34" charset="0"/>
              </a:rPr>
              <a:t>EXAMPLE: </a:t>
            </a:r>
            <a:r>
              <a:rPr lang="en-US" dirty="0">
                <a:latin typeface="Times New Roman" panose="02020603050405020304" pitchFamily="18" charset="0"/>
              </a:rPr>
              <a:t>By using nodal voltage method, find the voltage across the </a:t>
            </a:r>
            <a:r>
              <a:rPr lang="en-US" b="1" dirty="0">
                <a:latin typeface="Times New Roman" panose="02020603050405020304" pitchFamily="18" charset="0"/>
              </a:rPr>
              <a:t>3 </a:t>
            </a:r>
            <a:r>
              <a:rPr lang="el-GR" b="1" dirty="0">
                <a:latin typeface="Cambria Math" panose="02040503050406030204" pitchFamily="18" charset="0"/>
                <a:ea typeface="Cambria Math" panose="02040503050406030204" pitchFamily="18" charset="0"/>
              </a:rPr>
              <a:t>Ω</a:t>
            </a:r>
            <a:r>
              <a:rPr lang="en-US" dirty="0">
                <a:latin typeface="Times New Roman" panose="02020603050405020304" pitchFamily="18" charset="0"/>
              </a:rPr>
              <a:t> resistor of the circuit shown.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086E3FE-FEA1-439C-938F-1242F7ABCA43}"/>
              </a:ext>
            </a:extLst>
          </p:cNvPr>
          <p:cNvSpPr/>
          <p:nvPr/>
        </p:nvSpPr>
        <p:spPr>
          <a:xfrm>
            <a:off x="788565" y="1346344"/>
            <a:ext cx="1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F449A"/>
                </a:solidFill>
                <a:latin typeface="Arial" panose="020B0604020202020204" pitchFamily="34" charset="0"/>
              </a:rPr>
              <a:t>Solution: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F9CCC0C-731D-418D-96A3-F24CD78119F1}"/>
              </a:ext>
            </a:extLst>
          </p:cNvPr>
          <p:cNvSpPr/>
          <p:nvPr/>
        </p:nvSpPr>
        <p:spPr>
          <a:xfrm>
            <a:off x="788565" y="1715676"/>
            <a:ext cx="830216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Solve the resulting equations to obtain the unknown node voltages.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2E8CDA71-B3D3-4340-B439-C11F39E1CFC8}"/>
                  </a:ext>
                </a:extLst>
              </p:cNvPr>
              <p:cNvSpPr/>
              <p:nvPr/>
            </p:nvSpPr>
            <p:spPr>
              <a:xfrm>
                <a:off x="788565" y="3711677"/>
                <a:ext cx="3962431" cy="6173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   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Ω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</m:den>
                      </m:f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207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188</m:t>
                          </m:r>
                        </m:den>
                      </m:f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101</m:t>
                      </m:r>
                      <m:r>
                        <a:rPr lang="en-US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𝑽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2E8CDA71-B3D3-4340-B439-C11F39E1CFC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565" y="3711677"/>
                <a:ext cx="3962431" cy="61734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27CAC896-7ABD-4782-931A-C3B301F40E26}"/>
                  </a:ext>
                </a:extLst>
              </p:cNvPr>
              <p:cNvSpPr/>
              <p:nvPr/>
            </p:nvSpPr>
            <p:spPr>
              <a:xfrm>
                <a:off x="1105142" y="2188909"/>
                <a:ext cx="6490816" cy="5588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18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11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18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e>
                      </m:d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198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=+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188</m:t>
                      </m:r>
                      <m:r>
                        <a:rPr lang="en-US" i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27CAC896-7ABD-4782-931A-C3B301F40E2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5142" y="2188909"/>
                <a:ext cx="6490816" cy="55887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AF29C8B6-5531-4CA6-A3BA-985F448C4CA8}"/>
                  </a:ext>
                </a:extLst>
              </p:cNvPr>
              <p:cNvSpPr/>
              <p:nvPr/>
            </p:nvSpPr>
            <p:spPr>
              <a:xfrm>
                <a:off x="986520" y="2871146"/>
                <a:ext cx="6805004" cy="5543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48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11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48</m:t>
                          </m:r>
                        </m:e>
                      </m:d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e>
                      </m:d>
                      <m:r>
                        <a:rPr lang="en-US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33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240</m:t>
                      </m:r>
                      <m:r>
                        <a:rPr lang="en-US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207</m:t>
                      </m:r>
                      <m:r>
                        <a:rPr lang="en-US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AF29C8B6-5531-4CA6-A3BA-985F448C4CA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6520" y="2871146"/>
                <a:ext cx="6805004" cy="55431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9" name="Picture 18">
            <a:extLst>
              <a:ext uri="{FF2B5EF4-FFF2-40B4-BE49-F238E27FC236}">
                <a16:creationId xmlns:a16="http://schemas.microsoft.com/office/drawing/2014/main" id="{B51E2E29-EEAF-4FBE-A935-1309898E82C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90734" y="1900342"/>
            <a:ext cx="2690707" cy="753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17E54DCC-62C1-4777-9252-8E446A73E06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83766" y="3548831"/>
            <a:ext cx="6013936" cy="301358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64A8C7E4-6B07-49C9-9E6E-D67780EFB19C}"/>
              </a:ext>
            </a:extLst>
          </p:cNvPr>
          <p:cNvSpPr/>
          <p:nvPr/>
        </p:nvSpPr>
        <p:spPr>
          <a:xfrm>
            <a:off x="9215021" y="4545367"/>
            <a:ext cx="417251" cy="96766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6820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82255F1-F16A-4F3D-ACE1-E309157F106F}"/>
              </a:ext>
            </a:extLst>
          </p:cNvPr>
          <p:cNvSpPr/>
          <p:nvPr/>
        </p:nvSpPr>
        <p:spPr>
          <a:xfrm>
            <a:off x="2972305" y="376847"/>
            <a:ext cx="70393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C1000B"/>
                </a:solidFill>
                <a:latin typeface="ItcKabel-Book"/>
              </a:rPr>
              <a:t>Nodal Analysis with Voltage Sources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EE7B561-6605-467F-B716-EA12A828E8BD}"/>
              </a:ext>
            </a:extLst>
          </p:cNvPr>
          <p:cNvSpPr txBox="1"/>
          <p:nvPr/>
        </p:nvSpPr>
        <p:spPr>
          <a:xfrm>
            <a:off x="5299968" y="1023178"/>
            <a:ext cx="18643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Special cases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A22238-76F2-4F94-86D9-7AC806FE699F}"/>
              </a:ext>
            </a:extLst>
          </p:cNvPr>
          <p:cNvSpPr/>
          <p:nvPr/>
        </p:nvSpPr>
        <p:spPr>
          <a:xfrm>
            <a:off x="994969" y="1585572"/>
            <a:ext cx="6096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92FF"/>
                </a:solidFill>
                <a:latin typeface="ItcKabel-Bold"/>
              </a:rPr>
              <a:t>CASE 1 </a:t>
            </a:r>
            <a:r>
              <a:rPr lang="en-US" b="1" dirty="0">
                <a:solidFill>
                  <a:srgbClr val="000000"/>
                </a:solidFill>
                <a:latin typeface="Times-Roman"/>
              </a:rPr>
              <a:t>If a voltage source is connected between the reference node and a nonreference node, we simply set the voltage at the nonreference node equal to the voltage of the voltage source. 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679654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82255F1-F16A-4F3D-ACE1-E309157F106F}"/>
              </a:ext>
            </a:extLst>
          </p:cNvPr>
          <p:cNvSpPr/>
          <p:nvPr/>
        </p:nvSpPr>
        <p:spPr>
          <a:xfrm>
            <a:off x="2972305" y="376847"/>
            <a:ext cx="70393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C1000B"/>
                </a:solidFill>
                <a:latin typeface="ItcKabel-Book"/>
              </a:rPr>
              <a:t>Nodal Analysis with Voltage Sources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EE7B561-6605-467F-B716-EA12A828E8BD}"/>
              </a:ext>
            </a:extLst>
          </p:cNvPr>
          <p:cNvSpPr txBox="1"/>
          <p:nvPr/>
        </p:nvSpPr>
        <p:spPr>
          <a:xfrm>
            <a:off x="5299968" y="1023178"/>
            <a:ext cx="18643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Special cases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A22238-76F2-4F94-86D9-7AC806FE699F}"/>
              </a:ext>
            </a:extLst>
          </p:cNvPr>
          <p:cNvSpPr/>
          <p:nvPr/>
        </p:nvSpPr>
        <p:spPr>
          <a:xfrm>
            <a:off x="994969" y="1585572"/>
            <a:ext cx="6096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92FF"/>
                </a:solidFill>
                <a:latin typeface="ItcKabel-Bold"/>
              </a:rPr>
              <a:t>CASE 1 </a:t>
            </a:r>
            <a:r>
              <a:rPr lang="en-US" b="1" dirty="0">
                <a:solidFill>
                  <a:srgbClr val="000000"/>
                </a:solidFill>
                <a:latin typeface="Times-Roman"/>
              </a:rPr>
              <a:t>If a voltage source is connected between the reference node and a nonreference node, we simply set the voltage at the nonreference node equal to the voltage of the voltage source. </a:t>
            </a:r>
          </a:p>
          <a:p>
            <a:endParaRPr lang="en-US" b="1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0D5544D-A103-49D8-8F7E-E608CE2620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4279" y="2056115"/>
            <a:ext cx="4720394" cy="4132555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AD5DC823-3005-44A7-A510-78A06E0ECF45}"/>
              </a:ext>
            </a:extLst>
          </p:cNvPr>
          <p:cNvSpPr/>
          <p:nvPr/>
        </p:nvSpPr>
        <p:spPr>
          <a:xfrm>
            <a:off x="994969" y="3017326"/>
            <a:ext cx="31386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Times-Roman"/>
              </a:rPr>
              <a:t>In Figure shown, for example,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82313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82255F1-F16A-4F3D-ACE1-E309157F106F}"/>
              </a:ext>
            </a:extLst>
          </p:cNvPr>
          <p:cNvSpPr/>
          <p:nvPr/>
        </p:nvSpPr>
        <p:spPr>
          <a:xfrm>
            <a:off x="2972305" y="376847"/>
            <a:ext cx="70393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C1000B"/>
                </a:solidFill>
                <a:latin typeface="ItcKabel-Book"/>
              </a:rPr>
              <a:t>Nodal Analysis with Voltage Sources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EE7B561-6605-467F-B716-EA12A828E8BD}"/>
              </a:ext>
            </a:extLst>
          </p:cNvPr>
          <p:cNvSpPr txBox="1"/>
          <p:nvPr/>
        </p:nvSpPr>
        <p:spPr>
          <a:xfrm>
            <a:off x="5299968" y="1023178"/>
            <a:ext cx="18643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Special cases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A22238-76F2-4F94-86D9-7AC806FE699F}"/>
              </a:ext>
            </a:extLst>
          </p:cNvPr>
          <p:cNvSpPr/>
          <p:nvPr/>
        </p:nvSpPr>
        <p:spPr>
          <a:xfrm>
            <a:off x="994969" y="1585572"/>
            <a:ext cx="6096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92FF"/>
                </a:solidFill>
                <a:latin typeface="ItcKabel-Bold"/>
              </a:rPr>
              <a:t>CASE 1 </a:t>
            </a:r>
            <a:r>
              <a:rPr lang="en-US" b="1" dirty="0">
                <a:solidFill>
                  <a:srgbClr val="000000"/>
                </a:solidFill>
                <a:latin typeface="Times-Roman"/>
              </a:rPr>
              <a:t>If a voltage source is connected between the reference node and a nonreference node, we simply set the voltage at the nonreference node equal to the voltage of the voltage source. </a:t>
            </a:r>
          </a:p>
          <a:p>
            <a:endParaRPr lang="en-US" b="1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D5DC823-3005-44A7-A510-78A06E0ECF45}"/>
              </a:ext>
            </a:extLst>
          </p:cNvPr>
          <p:cNvSpPr/>
          <p:nvPr/>
        </p:nvSpPr>
        <p:spPr>
          <a:xfrm>
            <a:off x="994969" y="3017326"/>
            <a:ext cx="31386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Times-Roman"/>
              </a:rPr>
              <a:t>In Figure shown, for example,</a:t>
            </a:r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5CB5D34-A0D2-4305-9DA8-63AA46D9B40A}"/>
              </a:ext>
            </a:extLst>
          </p:cNvPr>
          <p:cNvSpPr/>
          <p:nvPr/>
        </p:nvSpPr>
        <p:spPr>
          <a:xfrm>
            <a:off x="994969" y="3475609"/>
            <a:ext cx="47909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latin typeface="Times-Roman"/>
              </a:rPr>
              <a:t>In this circuit, we have 3 node voltages: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C63ECDE-D3F0-4C3F-AF64-19DFBA3CA5A9}"/>
                  </a:ext>
                </a:extLst>
              </p:cNvPr>
              <p:cNvSpPr txBox="1"/>
              <p:nvPr/>
            </p:nvSpPr>
            <p:spPr>
              <a:xfrm>
                <a:off x="1083746" y="3919060"/>
                <a:ext cx="236904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                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 ,</m:t>
                      </m:r>
                      <m:sSub>
                        <m:sSub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𝒂𝒏𝒅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C63ECDE-D3F0-4C3F-AF64-19DFBA3CA5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3746" y="3919060"/>
                <a:ext cx="2369045" cy="276999"/>
              </a:xfrm>
              <a:prstGeom prst="rect">
                <a:avLst/>
              </a:prstGeom>
              <a:blipFill>
                <a:blip r:embed="rId2"/>
                <a:stretch>
                  <a:fillRect t="-2222" r="-1031" b="-1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Picture 10">
            <a:extLst>
              <a:ext uri="{FF2B5EF4-FFF2-40B4-BE49-F238E27FC236}">
                <a16:creationId xmlns:a16="http://schemas.microsoft.com/office/drawing/2014/main" id="{50A7DACB-2B13-41FD-8FFA-37C358D7B4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70630" y="2044456"/>
            <a:ext cx="4721002" cy="4133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7698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690472F-9B26-4947-93FA-5392BF04FE37}"/>
              </a:ext>
            </a:extLst>
          </p:cNvPr>
          <p:cNvSpPr/>
          <p:nvPr/>
        </p:nvSpPr>
        <p:spPr>
          <a:xfrm>
            <a:off x="3836566" y="376847"/>
            <a:ext cx="45188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solidFill>
                  <a:srgbClr val="C1000B"/>
                </a:solidFill>
                <a:latin typeface="ItcKabel-Book"/>
              </a:rPr>
              <a:t>Nodal Voltage Method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D75D47B-8583-4D44-BACB-93C60717E009}"/>
              </a:ext>
            </a:extLst>
          </p:cNvPr>
          <p:cNvSpPr/>
          <p:nvPr/>
        </p:nvSpPr>
        <p:spPr>
          <a:xfrm>
            <a:off x="775317" y="1120780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latin typeface="Times-Roman"/>
              </a:rPr>
              <a:t>Nodal voltage analysis applies </a:t>
            </a:r>
            <a:r>
              <a:rPr lang="en-US" b="1" dirty="0">
                <a:solidFill>
                  <a:srgbClr val="0070C0"/>
                </a:solidFill>
                <a:latin typeface="Times-Roman"/>
              </a:rPr>
              <a:t>KCL</a:t>
            </a:r>
            <a:r>
              <a:rPr lang="en-US" dirty="0">
                <a:latin typeface="Times-Roman"/>
              </a:rPr>
              <a:t> to find unknown voltages.</a:t>
            </a:r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570966A-D6EA-4977-9C9D-419F1734ED55}"/>
              </a:ext>
            </a:extLst>
          </p:cNvPr>
          <p:cNvSpPr/>
          <p:nvPr/>
        </p:nvSpPr>
        <p:spPr>
          <a:xfrm>
            <a:off x="775317" y="1526702"/>
            <a:ext cx="64023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ItcKabel-Book"/>
              </a:rPr>
              <a:t>A </a:t>
            </a:r>
            <a:r>
              <a:rPr lang="en-US" dirty="0">
                <a:solidFill>
                  <a:srgbClr val="009E70"/>
                </a:solidFill>
                <a:latin typeface="ItcKabel-Medium"/>
              </a:rPr>
              <a:t>node </a:t>
            </a:r>
            <a:r>
              <a:rPr lang="en-US" dirty="0">
                <a:solidFill>
                  <a:srgbClr val="000000"/>
                </a:solidFill>
                <a:latin typeface="ItcKabel-Book"/>
              </a:rPr>
              <a:t>is the point of connection between two or more branches.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48CC4A0-0188-4AE2-9C0D-780DE3A04821}"/>
              </a:ext>
            </a:extLst>
          </p:cNvPr>
          <p:cNvSpPr/>
          <p:nvPr/>
        </p:nvSpPr>
        <p:spPr>
          <a:xfrm>
            <a:off x="704295" y="2090862"/>
            <a:ext cx="4833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</a:rPr>
              <a:t>The nodal voltage method is applied as follows:</a:t>
            </a:r>
            <a:endParaRPr lang="en-US" b="1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B9CCA6F-16A6-48E8-936C-C6633053520F}"/>
              </a:ext>
            </a:extLst>
          </p:cNvPr>
          <p:cNvSpPr/>
          <p:nvPr/>
        </p:nvSpPr>
        <p:spPr>
          <a:xfrm>
            <a:off x="928488" y="2634201"/>
            <a:ext cx="90677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Times-Roman"/>
              </a:rPr>
              <a:t>Step 1 : </a:t>
            </a:r>
            <a:r>
              <a:rPr lang="en-US" b="1" dirty="0"/>
              <a:t>Convert each voltage source in the network to its equivalent current source.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B79CB56-4EDA-47AF-B5D4-EA2B4C99DEA0}"/>
              </a:ext>
            </a:extLst>
          </p:cNvPr>
          <p:cNvSpPr/>
          <p:nvPr/>
        </p:nvSpPr>
        <p:spPr>
          <a:xfrm>
            <a:off x="928489" y="3194326"/>
            <a:ext cx="81356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Times-Roman"/>
              </a:rPr>
              <a:t>Step 2 : </a:t>
            </a:r>
            <a:r>
              <a:rPr lang="en-US" b="1" dirty="0"/>
              <a:t>Determine the number of nodes within the network.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E94C2FC-FD6D-4BF1-9B10-7BC7B34F3F9A}"/>
              </a:ext>
            </a:extLst>
          </p:cNvPr>
          <p:cNvSpPr/>
          <p:nvPr/>
        </p:nvSpPr>
        <p:spPr>
          <a:xfrm>
            <a:off x="928488" y="3736356"/>
            <a:ext cx="1126351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Times-Roman"/>
              </a:rPr>
              <a:t>Step 3 : </a:t>
            </a:r>
            <a:r>
              <a:rPr lang="en-US" b="1" dirty="0"/>
              <a:t>Pick a reference node, and label each remaining node with a subscripted value of voltage: V1, V2, and so on.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9F026F9-84E8-47C0-9E8E-0CC8EB699ABF}"/>
              </a:ext>
            </a:extLst>
          </p:cNvPr>
          <p:cNvSpPr/>
          <p:nvPr/>
        </p:nvSpPr>
        <p:spPr>
          <a:xfrm>
            <a:off x="928489" y="4346133"/>
            <a:ext cx="81356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Times-Roman"/>
              </a:rPr>
              <a:t>Step 4 : </a:t>
            </a:r>
            <a:r>
              <a:rPr lang="en-US" b="1" dirty="0"/>
              <a:t>Apply Kirchhoff’s current law at each node except the reference.</a:t>
            </a:r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EFD93CD-0A68-467F-8F7C-54BAA6522A69}"/>
              </a:ext>
            </a:extLst>
          </p:cNvPr>
          <p:cNvSpPr/>
          <p:nvPr/>
        </p:nvSpPr>
        <p:spPr>
          <a:xfrm>
            <a:off x="928488" y="4833121"/>
            <a:ext cx="110741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Times-Roman"/>
              </a:rPr>
              <a:t>Step 5 : </a:t>
            </a:r>
            <a:r>
              <a:rPr lang="en-US" b="1" dirty="0"/>
              <a:t>Solve the resulting equations to obtain the unknown node voltages.</a:t>
            </a:r>
          </a:p>
        </p:txBody>
      </p:sp>
    </p:spTree>
    <p:extLst>
      <p:ext uri="{BB962C8B-B14F-4D97-AF65-F5344CB8AC3E}">
        <p14:creationId xmlns:p14="http://schemas.microsoft.com/office/powerpoint/2010/main" val="36540320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82255F1-F16A-4F3D-ACE1-E309157F106F}"/>
              </a:ext>
            </a:extLst>
          </p:cNvPr>
          <p:cNvSpPr/>
          <p:nvPr/>
        </p:nvSpPr>
        <p:spPr>
          <a:xfrm>
            <a:off x="2972305" y="376847"/>
            <a:ext cx="70393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C1000B"/>
                </a:solidFill>
                <a:latin typeface="ItcKabel-Book"/>
              </a:rPr>
              <a:t>Nodal Analysis with Voltage Sources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EE7B561-6605-467F-B716-EA12A828E8BD}"/>
              </a:ext>
            </a:extLst>
          </p:cNvPr>
          <p:cNvSpPr txBox="1"/>
          <p:nvPr/>
        </p:nvSpPr>
        <p:spPr>
          <a:xfrm>
            <a:off x="5299968" y="1023178"/>
            <a:ext cx="18643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Special cases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A22238-76F2-4F94-86D9-7AC806FE699F}"/>
              </a:ext>
            </a:extLst>
          </p:cNvPr>
          <p:cNvSpPr/>
          <p:nvPr/>
        </p:nvSpPr>
        <p:spPr>
          <a:xfrm>
            <a:off x="994969" y="1585572"/>
            <a:ext cx="6096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92FF"/>
                </a:solidFill>
                <a:latin typeface="ItcKabel-Bold"/>
              </a:rPr>
              <a:t>CASE 1 </a:t>
            </a:r>
            <a:r>
              <a:rPr lang="en-US" b="1" dirty="0">
                <a:solidFill>
                  <a:srgbClr val="000000"/>
                </a:solidFill>
                <a:latin typeface="Times-Roman"/>
              </a:rPr>
              <a:t>If a voltage source is connected between the reference node and a nonreference node, we simply set the voltage at the nonreference node equal to the voltage of the voltage source. </a:t>
            </a:r>
          </a:p>
          <a:p>
            <a:endParaRPr lang="en-US" b="1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D5DC823-3005-44A7-A510-78A06E0ECF45}"/>
              </a:ext>
            </a:extLst>
          </p:cNvPr>
          <p:cNvSpPr/>
          <p:nvPr/>
        </p:nvSpPr>
        <p:spPr>
          <a:xfrm>
            <a:off x="994969" y="3017326"/>
            <a:ext cx="31386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Times-Roman"/>
              </a:rPr>
              <a:t>In Figure shown, for example,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CB62106-D5F8-46E2-B3A8-5864971488F6}"/>
                  </a:ext>
                </a:extLst>
              </p:cNvPr>
              <p:cNvSpPr txBox="1"/>
              <p:nvPr/>
            </p:nvSpPr>
            <p:spPr>
              <a:xfrm>
                <a:off x="1083745" y="4511399"/>
                <a:ext cx="18850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𝒃𝒖𝒕</m:t>
                          </m:r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        </m:t>
                          </m:r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𝟏𝟎</m:t>
                      </m:r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𝑽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CB62106-D5F8-46E2-B3A8-5864971488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3745" y="4511399"/>
                <a:ext cx="1885068" cy="276999"/>
              </a:xfrm>
              <a:prstGeom prst="rect">
                <a:avLst/>
              </a:prstGeom>
              <a:blipFill>
                <a:blip r:embed="rId2"/>
                <a:stretch>
                  <a:fillRect l="-2913" r="-2589" b="-1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>
            <a:extLst>
              <a:ext uri="{FF2B5EF4-FFF2-40B4-BE49-F238E27FC236}">
                <a16:creationId xmlns:a16="http://schemas.microsoft.com/office/drawing/2014/main" id="{BB9E07BE-D16A-4DAF-A6EF-9A832A838E77}"/>
              </a:ext>
            </a:extLst>
          </p:cNvPr>
          <p:cNvSpPr/>
          <p:nvPr/>
        </p:nvSpPr>
        <p:spPr>
          <a:xfrm>
            <a:off x="864094" y="4911492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>
                <a:latin typeface="Times-Roman"/>
              </a:rPr>
              <a:t>Thus, our analysis is somewhat simplified by this knowledge of the voltage at this node.</a:t>
            </a:r>
            <a:endParaRPr lang="en-US" b="1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5CB5D34-A0D2-4305-9DA8-63AA46D9B40A}"/>
              </a:ext>
            </a:extLst>
          </p:cNvPr>
          <p:cNvSpPr/>
          <p:nvPr/>
        </p:nvSpPr>
        <p:spPr>
          <a:xfrm>
            <a:off x="994969" y="3475609"/>
            <a:ext cx="47909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latin typeface="Times-Roman"/>
              </a:rPr>
              <a:t>In this circuit, we have 3 node voltages: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C63ECDE-D3F0-4C3F-AF64-19DFBA3CA5A9}"/>
                  </a:ext>
                </a:extLst>
              </p:cNvPr>
              <p:cNvSpPr txBox="1"/>
              <p:nvPr/>
            </p:nvSpPr>
            <p:spPr>
              <a:xfrm>
                <a:off x="1083746" y="3919060"/>
                <a:ext cx="236904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                </m:t>
                          </m:r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,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𝒂𝒏𝒅</m:t>
                      </m:r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</m:oMath>
                  </m:oMathPara>
                </a14:m>
                <a:endParaRPr lang="en-US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C63ECDE-D3F0-4C3F-AF64-19DFBA3CA5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3746" y="3919060"/>
                <a:ext cx="2369045" cy="276999"/>
              </a:xfrm>
              <a:prstGeom prst="rect">
                <a:avLst/>
              </a:prstGeom>
              <a:blipFill>
                <a:blip r:embed="rId3"/>
                <a:stretch>
                  <a:fillRect t="-2222" r="-1031" b="-1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Picture 10">
            <a:extLst>
              <a:ext uri="{FF2B5EF4-FFF2-40B4-BE49-F238E27FC236}">
                <a16:creationId xmlns:a16="http://schemas.microsoft.com/office/drawing/2014/main" id="{506D8A82-C1FA-4100-9BDC-4B83B20190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70630" y="2044456"/>
            <a:ext cx="4721002" cy="4133088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88126B34-22A4-4C3E-850C-C69BD9983B31}"/>
              </a:ext>
            </a:extLst>
          </p:cNvPr>
          <p:cNvSpPr/>
          <p:nvPr/>
        </p:nvSpPr>
        <p:spPr>
          <a:xfrm>
            <a:off x="7013359" y="3080551"/>
            <a:ext cx="1065321" cy="309699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976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15E88B2A-64F0-4526-8D99-29A1A81AD206}"/>
              </a:ext>
            </a:extLst>
          </p:cNvPr>
          <p:cNvSpPr txBox="1"/>
          <p:nvPr/>
        </p:nvSpPr>
        <p:spPr>
          <a:xfrm>
            <a:off x="4910831" y="443884"/>
            <a:ext cx="2339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>
                <a:solidFill>
                  <a:srgbClr val="7030A0"/>
                </a:solidFill>
              </a:rPr>
              <a:t>References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77241B1-AA15-442D-A2BE-C31289CBDD90}"/>
              </a:ext>
            </a:extLst>
          </p:cNvPr>
          <p:cNvSpPr/>
          <p:nvPr/>
        </p:nvSpPr>
        <p:spPr>
          <a:xfrm>
            <a:off x="1185168" y="1800818"/>
            <a:ext cx="100983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400" b="1" dirty="0" err="1"/>
              <a:t>Boylestad</a:t>
            </a:r>
            <a:r>
              <a:rPr lang="en-US" sz="2400" b="1" dirty="0"/>
              <a:t>, Robert L. </a:t>
            </a:r>
            <a:r>
              <a:rPr lang="en-US" sz="2400" b="1" i="1" dirty="0"/>
              <a:t>Introductory circuit analysis</a:t>
            </a:r>
            <a:r>
              <a:rPr lang="en-US" sz="2400" b="1" dirty="0"/>
              <a:t>. Pearson Education, 2010.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E68A5D0-1FAF-4505-AB35-A3ECD1140E67}"/>
              </a:ext>
            </a:extLst>
          </p:cNvPr>
          <p:cNvSpPr/>
          <p:nvPr/>
        </p:nvSpPr>
        <p:spPr>
          <a:xfrm>
            <a:off x="1185169" y="2556743"/>
            <a:ext cx="1009834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400" b="1" dirty="0"/>
              <a:t>Robbins, Allan H., and Wilhelm C. Miller. Circuit analysis: Theory and practice. Cengage Learning, 2012.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F98FEED-4CC4-46CC-B3DF-9C702135687D}"/>
              </a:ext>
            </a:extLst>
          </p:cNvPr>
          <p:cNvSpPr/>
          <p:nvPr/>
        </p:nvSpPr>
        <p:spPr>
          <a:xfrm>
            <a:off x="1185168" y="3682000"/>
            <a:ext cx="1009834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400" b="1" dirty="0" err="1"/>
              <a:t>Sadiku</a:t>
            </a:r>
            <a:r>
              <a:rPr lang="en-US" sz="2400" b="1" dirty="0"/>
              <a:t>, Matthew NO, and </a:t>
            </a:r>
            <a:r>
              <a:rPr lang="en-US" sz="2400" b="1" dirty="0" err="1"/>
              <a:t>Chales</a:t>
            </a:r>
            <a:r>
              <a:rPr lang="en-US" sz="2400" b="1" dirty="0"/>
              <a:t> K. Alexander. Fundamentals of electric circuits. McGraw-Hill Higher Education, 2007.</a:t>
            </a:r>
          </a:p>
        </p:txBody>
      </p:sp>
    </p:spTree>
    <p:extLst>
      <p:ext uri="{BB962C8B-B14F-4D97-AF65-F5344CB8AC3E}">
        <p14:creationId xmlns:p14="http://schemas.microsoft.com/office/powerpoint/2010/main" val="3015788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7FEA929-6475-4A9E-BCC0-C2A6F00F63B3}"/>
              </a:ext>
            </a:extLst>
          </p:cNvPr>
          <p:cNvSpPr/>
          <p:nvPr/>
        </p:nvSpPr>
        <p:spPr>
          <a:xfrm>
            <a:off x="3836566" y="376847"/>
            <a:ext cx="45188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solidFill>
                  <a:srgbClr val="C1000B"/>
                </a:solidFill>
                <a:latin typeface="ItcKabel-Book"/>
              </a:rPr>
              <a:t>Nodal Voltage Method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81FD1E6-B763-48B3-845F-9E2C61D8584D}"/>
              </a:ext>
            </a:extLst>
          </p:cNvPr>
          <p:cNvSpPr/>
          <p:nvPr/>
        </p:nvSpPr>
        <p:spPr>
          <a:xfrm>
            <a:off x="788565" y="1023178"/>
            <a:ext cx="109122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F449A"/>
                </a:solidFill>
                <a:latin typeface="Arial" panose="020B0604020202020204" pitchFamily="34" charset="0"/>
              </a:rPr>
              <a:t>EXAMPLE: 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Using the nodal voltage method, determine the currents in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R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1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, R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and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R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3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, in the circuit shown.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1A83303-D296-4F14-A83A-5FC9F1273E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3615" y="2057400"/>
            <a:ext cx="6236683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83161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7FEA929-6475-4A9E-BCC0-C2A6F00F63B3}"/>
              </a:ext>
            </a:extLst>
          </p:cNvPr>
          <p:cNvSpPr/>
          <p:nvPr/>
        </p:nvSpPr>
        <p:spPr>
          <a:xfrm>
            <a:off x="3836566" y="376847"/>
            <a:ext cx="45188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solidFill>
                  <a:srgbClr val="C1000B"/>
                </a:solidFill>
                <a:latin typeface="ItcKabel-Book"/>
              </a:rPr>
              <a:t>Nodal Voltage Method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81FD1E6-B763-48B3-845F-9E2C61D8584D}"/>
              </a:ext>
            </a:extLst>
          </p:cNvPr>
          <p:cNvSpPr/>
          <p:nvPr/>
        </p:nvSpPr>
        <p:spPr>
          <a:xfrm>
            <a:off x="788565" y="1023178"/>
            <a:ext cx="109122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F449A"/>
                </a:solidFill>
                <a:latin typeface="Arial" panose="020B0604020202020204" pitchFamily="34" charset="0"/>
              </a:rPr>
              <a:t>EXAMPLE: 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Using the nodal voltage method, determine the currents in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R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1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, R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and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R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3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, in the circuit shown.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0A42C5E-1F37-4F52-AF6A-15AFBFA5E4D5}"/>
              </a:ext>
            </a:extLst>
          </p:cNvPr>
          <p:cNvSpPr/>
          <p:nvPr/>
        </p:nvSpPr>
        <p:spPr>
          <a:xfrm>
            <a:off x="788565" y="1346344"/>
            <a:ext cx="1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F449A"/>
                </a:solidFill>
                <a:latin typeface="Arial" panose="020B0604020202020204" pitchFamily="34" charset="0"/>
              </a:rPr>
              <a:t>Solution: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F1BCB6-DF0D-4B8F-995F-441F9465DFDA}"/>
              </a:ext>
            </a:extLst>
          </p:cNvPr>
          <p:cNvSpPr/>
          <p:nvPr/>
        </p:nvSpPr>
        <p:spPr>
          <a:xfrm>
            <a:off x="788565" y="1669509"/>
            <a:ext cx="81356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Times-Roman"/>
              </a:rPr>
              <a:t>Step 2 : </a:t>
            </a:r>
            <a:r>
              <a:rPr lang="en-US" b="1" dirty="0"/>
              <a:t>Determine the number of nodes within the network.</a:t>
            </a:r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60C5CAF-95A0-4726-B58F-D801115466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5254" y="2058204"/>
            <a:ext cx="6236208" cy="2747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3284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7FEA929-6475-4A9E-BCC0-C2A6F00F63B3}"/>
              </a:ext>
            </a:extLst>
          </p:cNvPr>
          <p:cNvSpPr/>
          <p:nvPr/>
        </p:nvSpPr>
        <p:spPr>
          <a:xfrm>
            <a:off x="3836566" y="376847"/>
            <a:ext cx="45188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solidFill>
                  <a:srgbClr val="C1000B"/>
                </a:solidFill>
                <a:latin typeface="ItcKabel-Book"/>
              </a:rPr>
              <a:t>Nodal Voltage Method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81FD1E6-B763-48B3-845F-9E2C61D8584D}"/>
              </a:ext>
            </a:extLst>
          </p:cNvPr>
          <p:cNvSpPr/>
          <p:nvPr/>
        </p:nvSpPr>
        <p:spPr>
          <a:xfrm>
            <a:off x="788565" y="1023178"/>
            <a:ext cx="109122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F449A"/>
                </a:solidFill>
                <a:latin typeface="Arial" panose="020B0604020202020204" pitchFamily="34" charset="0"/>
              </a:rPr>
              <a:t>EXAMPLE: 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Using the nodal voltage method, determine the currents in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R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1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, R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and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R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3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, in the circuit shown.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0A42C5E-1F37-4F52-AF6A-15AFBFA5E4D5}"/>
              </a:ext>
            </a:extLst>
          </p:cNvPr>
          <p:cNvSpPr/>
          <p:nvPr/>
        </p:nvSpPr>
        <p:spPr>
          <a:xfrm>
            <a:off x="788565" y="1346344"/>
            <a:ext cx="1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F449A"/>
                </a:solidFill>
                <a:latin typeface="Arial" panose="020B0604020202020204" pitchFamily="34" charset="0"/>
              </a:rPr>
              <a:t>Solution: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F1BCB6-DF0D-4B8F-995F-441F9465DFDA}"/>
              </a:ext>
            </a:extLst>
          </p:cNvPr>
          <p:cNvSpPr/>
          <p:nvPr/>
        </p:nvSpPr>
        <p:spPr>
          <a:xfrm>
            <a:off x="788565" y="1669509"/>
            <a:ext cx="81356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Times-Roman"/>
              </a:rPr>
              <a:t>Step 3 : </a:t>
            </a:r>
            <a:r>
              <a:rPr lang="en-US" b="1" dirty="0"/>
              <a:t>Pick a reference node, and label each remaining node with a subscripted value of voltage: V1, V2, and so on.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2C44DC1-A82B-49B0-8465-F3460FA778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3204" y="2056597"/>
            <a:ext cx="6226035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3075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9D6FDE2-82D4-4BE3-9004-828A7976E51A}"/>
              </a:ext>
            </a:extLst>
          </p:cNvPr>
          <p:cNvSpPr/>
          <p:nvPr/>
        </p:nvSpPr>
        <p:spPr>
          <a:xfrm>
            <a:off x="3836566" y="376847"/>
            <a:ext cx="45188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solidFill>
                  <a:srgbClr val="C1000B"/>
                </a:solidFill>
                <a:latin typeface="ItcKabel-Book"/>
              </a:rPr>
              <a:t>Nodal Voltage Method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6359608-5A61-467C-BF50-9894C505A8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7088" y="2057400"/>
            <a:ext cx="6226034" cy="274320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92D559E1-52BA-4882-8965-213AD869AA05}"/>
              </a:ext>
            </a:extLst>
          </p:cNvPr>
          <p:cNvSpPr/>
          <p:nvPr/>
        </p:nvSpPr>
        <p:spPr>
          <a:xfrm>
            <a:off x="788565" y="1023178"/>
            <a:ext cx="109122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F449A"/>
                </a:solidFill>
                <a:latin typeface="Arial" panose="020B0604020202020204" pitchFamily="34" charset="0"/>
              </a:rPr>
              <a:t>EXAMPLE: 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Using the nodal voltage method, determine the currents in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R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1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, R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and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R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3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, in the circuit shown.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714E3E0-AE16-4181-BEED-338611FBB956}"/>
              </a:ext>
            </a:extLst>
          </p:cNvPr>
          <p:cNvSpPr/>
          <p:nvPr/>
        </p:nvSpPr>
        <p:spPr>
          <a:xfrm>
            <a:off x="788565" y="1346344"/>
            <a:ext cx="1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F449A"/>
                </a:solidFill>
                <a:latin typeface="Arial" panose="020B0604020202020204" pitchFamily="34" charset="0"/>
              </a:rPr>
              <a:t>Solution: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4DA8A5E-4764-4C20-92C2-86438FBF6136}"/>
              </a:ext>
            </a:extLst>
          </p:cNvPr>
          <p:cNvSpPr/>
          <p:nvPr/>
        </p:nvSpPr>
        <p:spPr>
          <a:xfrm>
            <a:off x="788565" y="1669509"/>
            <a:ext cx="81356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Times-Roman"/>
              </a:rPr>
              <a:t>Step 4 : </a:t>
            </a:r>
            <a:r>
              <a:rPr lang="en-US" b="1" dirty="0"/>
              <a:t>Apply Kirchhoff’s current law at each node except the reference.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8037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17EEF2C-2E9D-4E22-A886-55F9619963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5324" y="2057400"/>
            <a:ext cx="6236676" cy="27432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B189B41-A9DA-40A4-A08A-AC5C94BF6A31}"/>
              </a:ext>
            </a:extLst>
          </p:cNvPr>
          <p:cNvSpPr/>
          <p:nvPr/>
        </p:nvSpPr>
        <p:spPr>
          <a:xfrm>
            <a:off x="3836566" y="376847"/>
            <a:ext cx="45188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solidFill>
                  <a:srgbClr val="C1000B"/>
                </a:solidFill>
                <a:latin typeface="ItcKabel-Book"/>
              </a:rPr>
              <a:t>Nodal Voltage Method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4D7B5BB-7616-453A-96B2-AF8920747B8E}"/>
              </a:ext>
            </a:extLst>
          </p:cNvPr>
          <p:cNvSpPr/>
          <p:nvPr/>
        </p:nvSpPr>
        <p:spPr>
          <a:xfrm>
            <a:off x="788565" y="1669509"/>
            <a:ext cx="81356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Times-Roman"/>
              </a:rPr>
              <a:t>Step 4 : </a:t>
            </a:r>
            <a:r>
              <a:rPr lang="en-US" b="1" dirty="0"/>
              <a:t>Apply Kirchhoff’s current law at each node except the reference.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13128CD-5E03-4F1C-BD38-C40B03594362}"/>
              </a:ext>
            </a:extLst>
          </p:cNvPr>
          <p:cNvSpPr/>
          <p:nvPr/>
        </p:nvSpPr>
        <p:spPr>
          <a:xfrm>
            <a:off x="788565" y="1023178"/>
            <a:ext cx="109122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F449A"/>
                </a:solidFill>
                <a:latin typeface="Arial" panose="020B0604020202020204" pitchFamily="34" charset="0"/>
              </a:rPr>
              <a:t>EXAMPLE: 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Using the nodal voltage method, determine the currents in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R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1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, R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and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R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3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, in the circuit shown.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E156942-ACA6-4672-B7A4-B5834D971DF2}"/>
              </a:ext>
            </a:extLst>
          </p:cNvPr>
          <p:cNvSpPr/>
          <p:nvPr/>
        </p:nvSpPr>
        <p:spPr>
          <a:xfrm>
            <a:off x="788565" y="1346344"/>
            <a:ext cx="1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F449A"/>
                </a:solidFill>
                <a:latin typeface="Arial" panose="020B0604020202020204" pitchFamily="34" charset="0"/>
              </a:rPr>
              <a:t>Solution: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F6E6371-908D-4551-A012-F99252F958C2}"/>
              </a:ext>
            </a:extLst>
          </p:cNvPr>
          <p:cNvSpPr/>
          <p:nvPr/>
        </p:nvSpPr>
        <p:spPr>
          <a:xfrm>
            <a:off x="841832" y="2315840"/>
            <a:ext cx="14486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Times-Roman"/>
              </a:rPr>
              <a:t>For node 1 : </a:t>
            </a:r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7292381-5000-47C6-874B-AC55F412DB90}"/>
              </a:ext>
            </a:extLst>
          </p:cNvPr>
          <p:cNvSpPr/>
          <p:nvPr/>
        </p:nvSpPr>
        <p:spPr>
          <a:xfrm>
            <a:off x="1300644" y="2772403"/>
            <a:ext cx="33867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</a:rPr>
              <a:t>Applying Kirchhoff’s current law: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2965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17EEF2C-2E9D-4E22-A886-55F9619963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5324" y="2057400"/>
            <a:ext cx="6236676" cy="27432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B189B41-A9DA-40A4-A08A-AC5C94BF6A31}"/>
              </a:ext>
            </a:extLst>
          </p:cNvPr>
          <p:cNvSpPr/>
          <p:nvPr/>
        </p:nvSpPr>
        <p:spPr>
          <a:xfrm>
            <a:off x="3836566" y="376847"/>
            <a:ext cx="45188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solidFill>
                  <a:srgbClr val="C1000B"/>
                </a:solidFill>
                <a:latin typeface="ItcKabel-Book"/>
              </a:rPr>
              <a:t>Nodal Voltage Method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4D7B5BB-7616-453A-96B2-AF8920747B8E}"/>
              </a:ext>
            </a:extLst>
          </p:cNvPr>
          <p:cNvSpPr/>
          <p:nvPr/>
        </p:nvSpPr>
        <p:spPr>
          <a:xfrm>
            <a:off x="788565" y="1669509"/>
            <a:ext cx="81356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Times-Roman"/>
              </a:rPr>
              <a:t>Step 4 : </a:t>
            </a:r>
            <a:r>
              <a:rPr lang="en-US" b="1" dirty="0"/>
              <a:t>Apply Kirchhoff’s current law at each node except the reference.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13128CD-5E03-4F1C-BD38-C40B03594362}"/>
              </a:ext>
            </a:extLst>
          </p:cNvPr>
          <p:cNvSpPr/>
          <p:nvPr/>
        </p:nvSpPr>
        <p:spPr>
          <a:xfrm>
            <a:off x="788565" y="1023178"/>
            <a:ext cx="109122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F449A"/>
                </a:solidFill>
                <a:latin typeface="Arial" panose="020B0604020202020204" pitchFamily="34" charset="0"/>
              </a:rPr>
              <a:t>EXAMPLE: 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Using the nodal voltage method, determine the currents in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R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1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, R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and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R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3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, in the circuit shown.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E156942-ACA6-4672-B7A4-B5834D971DF2}"/>
              </a:ext>
            </a:extLst>
          </p:cNvPr>
          <p:cNvSpPr/>
          <p:nvPr/>
        </p:nvSpPr>
        <p:spPr>
          <a:xfrm>
            <a:off x="788565" y="1346344"/>
            <a:ext cx="1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F449A"/>
                </a:solidFill>
                <a:latin typeface="Arial" panose="020B0604020202020204" pitchFamily="34" charset="0"/>
              </a:rPr>
              <a:t>Solution: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F6E6371-908D-4551-A012-F99252F958C2}"/>
              </a:ext>
            </a:extLst>
          </p:cNvPr>
          <p:cNvSpPr/>
          <p:nvPr/>
        </p:nvSpPr>
        <p:spPr>
          <a:xfrm>
            <a:off x="841832" y="2315840"/>
            <a:ext cx="14486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Times-Roman"/>
              </a:rPr>
              <a:t>For node 1 : </a:t>
            </a:r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7292381-5000-47C6-874B-AC55F412DB90}"/>
              </a:ext>
            </a:extLst>
          </p:cNvPr>
          <p:cNvSpPr/>
          <p:nvPr/>
        </p:nvSpPr>
        <p:spPr>
          <a:xfrm>
            <a:off x="1300644" y="2772403"/>
            <a:ext cx="33867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</a:rPr>
              <a:t>Applying Kirchhoff’s current law:</a:t>
            </a:r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33691AB-C636-49FE-8218-081B20550F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4901" y="3180330"/>
            <a:ext cx="4721935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89135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17EEF2C-2E9D-4E22-A886-55F9619963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5324" y="2057400"/>
            <a:ext cx="6236676" cy="27432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B189B41-A9DA-40A4-A08A-AC5C94BF6A31}"/>
              </a:ext>
            </a:extLst>
          </p:cNvPr>
          <p:cNvSpPr/>
          <p:nvPr/>
        </p:nvSpPr>
        <p:spPr>
          <a:xfrm>
            <a:off x="3836566" y="376847"/>
            <a:ext cx="45188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solidFill>
                  <a:srgbClr val="C1000B"/>
                </a:solidFill>
                <a:latin typeface="ItcKabel-Book"/>
              </a:rPr>
              <a:t>Nodal Voltage Method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4D7B5BB-7616-453A-96B2-AF8920747B8E}"/>
              </a:ext>
            </a:extLst>
          </p:cNvPr>
          <p:cNvSpPr/>
          <p:nvPr/>
        </p:nvSpPr>
        <p:spPr>
          <a:xfrm>
            <a:off x="788565" y="1669509"/>
            <a:ext cx="81356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Times-Roman"/>
              </a:rPr>
              <a:t>Step 4 : </a:t>
            </a:r>
            <a:r>
              <a:rPr lang="en-US" b="1" dirty="0"/>
              <a:t>Apply Kirchhoff’s current law at each node except the reference.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13128CD-5E03-4F1C-BD38-C40B03594362}"/>
              </a:ext>
            </a:extLst>
          </p:cNvPr>
          <p:cNvSpPr/>
          <p:nvPr/>
        </p:nvSpPr>
        <p:spPr>
          <a:xfrm>
            <a:off x="788565" y="1023178"/>
            <a:ext cx="109122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F449A"/>
                </a:solidFill>
                <a:latin typeface="Arial" panose="020B0604020202020204" pitchFamily="34" charset="0"/>
              </a:rPr>
              <a:t>EXAMPLE: 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Using the nodal voltage method, determine the currents in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R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1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, R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and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R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3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, in the circuit shown.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E156942-ACA6-4672-B7A4-B5834D971DF2}"/>
              </a:ext>
            </a:extLst>
          </p:cNvPr>
          <p:cNvSpPr/>
          <p:nvPr/>
        </p:nvSpPr>
        <p:spPr>
          <a:xfrm>
            <a:off x="788565" y="1346344"/>
            <a:ext cx="1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F449A"/>
                </a:solidFill>
                <a:latin typeface="Arial" panose="020B0604020202020204" pitchFamily="34" charset="0"/>
              </a:rPr>
              <a:t>Solution: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F6E6371-908D-4551-A012-F99252F958C2}"/>
              </a:ext>
            </a:extLst>
          </p:cNvPr>
          <p:cNvSpPr/>
          <p:nvPr/>
        </p:nvSpPr>
        <p:spPr>
          <a:xfrm>
            <a:off x="841832" y="2315840"/>
            <a:ext cx="14486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Times-Roman"/>
              </a:rPr>
              <a:t>For node 2 : 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9481BA6-0C26-4B69-B361-38001A5533A5}"/>
              </a:ext>
            </a:extLst>
          </p:cNvPr>
          <p:cNvSpPr/>
          <p:nvPr/>
        </p:nvSpPr>
        <p:spPr>
          <a:xfrm>
            <a:off x="1300644" y="2772403"/>
            <a:ext cx="33867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</a:rPr>
              <a:t>Applying Kirchhoff’s current law:</a:t>
            </a:r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2D9EBEF-7657-42AC-880B-12D2C048FB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1832" y="3141735"/>
            <a:ext cx="3965790" cy="3654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26851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5617</TotalTime>
  <Words>1182</Words>
  <Application>Microsoft Office PowerPoint</Application>
  <PresentationFormat>Widescreen</PresentationFormat>
  <Paragraphs>114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2" baseType="lpstr">
      <vt:lpstr>Arial</vt:lpstr>
      <vt:lpstr>Calibri</vt:lpstr>
      <vt:lpstr>Calibri Light</vt:lpstr>
      <vt:lpstr>Cambria Math</vt:lpstr>
      <vt:lpstr>ItcKabel-Bold</vt:lpstr>
      <vt:lpstr>ItcKabel-Book</vt:lpstr>
      <vt:lpstr>ItcKabel-Medium</vt:lpstr>
      <vt:lpstr>Times New Roman</vt:lpstr>
      <vt:lpstr>Times-Roman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ahmed alogaidi</dc:creator>
  <cp:lastModifiedBy>ahmed alogaidi</cp:lastModifiedBy>
  <cp:revision>328</cp:revision>
  <dcterms:created xsi:type="dcterms:W3CDTF">2020-03-04T10:44:15Z</dcterms:created>
  <dcterms:modified xsi:type="dcterms:W3CDTF">2021-02-21T19:37:29Z</dcterms:modified>
</cp:coreProperties>
</file>